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864BE4-3590-4110-BCC0-63E93F68BF4E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C8561A-4E87-4E18-B75E-027A431D004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Microsoft Publisher 2010</a:t>
            </a:r>
            <a:br>
              <a:rPr lang="en-US" dirty="0" smtClean="0"/>
            </a:br>
            <a:r>
              <a:rPr lang="en-US" dirty="0" smtClean="0"/>
              <a:t>Lesson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7854696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Creating Publications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898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Various Publications from a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/>
          </a:bodyPr>
          <a:lstStyle/>
          <a:p>
            <a:r>
              <a:rPr lang="en-US" dirty="0" smtClean="0"/>
              <a:t>Delete any unwanted template parts.</a:t>
            </a:r>
          </a:p>
          <a:p>
            <a:r>
              <a:rPr lang="en-US" dirty="0" smtClean="0"/>
              <a:t>The page design may be altered using the Page Design Ribbon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Change the color scheme using the Page Design Tab, Schemes Group, Color Schemes gallery</a:t>
            </a:r>
          </a:p>
          <a:p>
            <a:r>
              <a:rPr lang="en-US" dirty="0" smtClean="0"/>
              <a:t>Change the page margins or page orientation using the Page Design Tab, Page Setup Group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372886"/>
            <a:ext cx="8305800" cy="79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1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Building Blocks to a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9766"/>
            <a:ext cx="8229600" cy="4389120"/>
          </a:xfrm>
        </p:spPr>
        <p:txBody>
          <a:bodyPr/>
          <a:lstStyle/>
          <a:p>
            <a:r>
              <a:rPr lang="en-US" dirty="0" smtClean="0"/>
              <a:t>Building blocks are built-in design objects that may be inserted into a publication quickly.</a:t>
            </a:r>
          </a:p>
          <a:p>
            <a:r>
              <a:rPr lang="en-US" dirty="0" smtClean="0"/>
              <a:t>Building blocks include ads, calendars, coupon, logos, sidebars, borders, pull quotes and much more.</a:t>
            </a:r>
          </a:p>
          <a:p>
            <a:r>
              <a:rPr lang="en-US" dirty="0" smtClean="0"/>
              <a:t>The Building Blocks</a:t>
            </a:r>
            <a:br>
              <a:rPr lang="en-US" dirty="0" smtClean="0"/>
            </a:br>
            <a:r>
              <a:rPr lang="en-US" dirty="0" smtClean="0"/>
              <a:t>group is on the</a:t>
            </a:r>
            <a:br>
              <a:rPr lang="en-US" dirty="0" smtClean="0"/>
            </a:br>
            <a:r>
              <a:rPr lang="en-US" dirty="0" smtClean="0"/>
              <a:t>Insert Tab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462537"/>
            <a:ext cx="4553586" cy="107647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172200" y="4680252"/>
            <a:ext cx="2447607" cy="847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5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Working With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4389120"/>
          </a:xfrm>
        </p:spPr>
        <p:txBody>
          <a:bodyPr/>
          <a:lstStyle/>
          <a:p>
            <a:r>
              <a:rPr lang="en-US" dirty="0" smtClean="0"/>
              <a:t>Objects are elements that are inserted into a publication and may be resized, moved, joined, or layered.</a:t>
            </a:r>
          </a:p>
          <a:p>
            <a:r>
              <a:rPr lang="en-US" dirty="0" smtClean="0"/>
              <a:t>Examples are:  clip art, tables, text boxes, building blocks, shapes, and pictures.</a:t>
            </a:r>
          </a:p>
        </p:txBody>
      </p:sp>
    </p:spTree>
    <p:extLst>
      <p:ext uri="{BB962C8B-B14F-4D97-AF65-F5344CB8AC3E}">
        <p14:creationId xmlns:p14="http://schemas.microsoft.com/office/powerpoint/2010/main" val="23293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Objects may be grouped with other objects to create a single object.  Grouping enables the designer to move multiple objects at once. </a:t>
            </a:r>
            <a:r>
              <a:rPr lang="en-US" dirty="0" smtClean="0"/>
              <a:t>(The Group and Ungroup commands are in the Arrange group on the Home, Drawing </a:t>
            </a:r>
            <a:r>
              <a:rPr lang="en-US" dirty="0"/>
              <a:t>Tools Format, </a:t>
            </a:r>
            <a:r>
              <a:rPr lang="en-US" dirty="0" smtClean="0"/>
              <a:t>and Picture Tools Format tabs)</a:t>
            </a:r>
            <a:endParaRPr lang="en-US" dirty="0"/>
          </a:p>
          <a:p>
            <a:r>
              <a:rPr lang="en-US" dirty="0" smtClean="0"/>
              <a:t>You can select multiple objects at once using the Ctrl key and clicking on the individual objects.</a:t>
            </a:r>
          </a:p>
          <a:p>
            <a:r>
              <a:rPr lang="en-US" dirty="0" smtClean="0"/>
              <a:t>Grouped objects may be ungrouped to revert back to multiple objects.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4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71" y="2362200"/>
            <a:ext cx="8229600" cy="3200400"/>
          </a:xfrm>
        </p:spPr>
        <p:txBody>
          <a:bodyPr/>
          <a:lstStyle/>
          <a:p>
            <a:r>
              <a:rPr lang="en-US" dirty="0" smtClean="0"/>
              <a:t>The Bring Forward and Send Backward Commands in the Arrange Group may be used to layer objects as desired.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321629"/>
            <a:ext cx="5023943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73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505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Ready to Practice?</a:t>
            </a:r>
            <a:b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038600"/>
            <a:ext cx="2616947" cy="16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780108"/>
          </a:xfrm>
        </p:spPr>
        <p:txBody>
          <a:bodyPr/>
          <a:lstStyle/>
          <a:p>
            <a:r>
              <a:rPr lang="en-US" dirty="0" smtClean="0"/>
              <a:t>Learning Objectives: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505199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dirty="0" smtClean="0"/>
              <a:t>On completion of this lesson, students will be able to: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600" dirty="0" smtClean="0"/>
              <a:t>Plan a publication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600" dirty="0" smtClean="0"/>
              <a:t>Design a publication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600" dirty="0" smtClean="0"/>
              <a:t>Create various publications from a template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600" dirty="0" smtClean="0"/>
              <a:t>Add Building Blocks to a Publication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600" dirty="0" smtClean="0"/>
              <a:t>Work with objects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99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Phases of Creating a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9400"/>
            <a:ext cx="8229600" cy="4389120"/>
          </a:xfrm>
        </p:spPr>
        <p:txBody>
          <a:bodyPr>
            <a:normAutofit/>
          </a:bodyPr>
          <a:lstStyle/>
          <a:p>
            <a:pPr lvl="6"/>
            <a:r>
              <a:rPr lang="en-US" sz="4000" dirty="0" smtClean="0"/>
              <a:t>Plan</a:t>
            </a:r>
          </a:p>
          <a:p>
            <a:pPr lvl="6"/>
            <a:r>
              <a:rPr lang="en-US" sz="4000" dirty="0" smtClean="0"/>
              <a:t>Design</a:t>
            </a:r>
          </a:p>
          <a:p>
            <a:pPr lvl="6"/>
            <a:r>
              <a:rPr lang="en-US" sz="4000" dirty="0" smtClean="0"/>
              <a:t>Create</a:t>
            </a:r>
          </a:p>
        </p:txBody>
      </p:sp>
    </p:spTree>
    <p:extLst>
      <p:ext uri="{BB962C8B-B14F-4D97-AF65-F5344CB8AC3E}">
        <p14:creationId xmlns:p14="http://schemas.microsoft.com/office/powerpoint/2010/main" val="4446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a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PURPOSE of the publication.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desired RESPONSE.</a:t>
            </a:r>
            <a:br>
              <a:rPr lang="en-US" dirty="0" smtClean="0"/>
            </a:br>
            <a:r>
              <a:rPr lang="en-US" dirty="0" smtClean="0"/>
              <a:t>Do you want to inform only or do you want readers to take an action (attend, send money, volunteer, etc.)?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TARGET AUDIENCE so that you can design an appropriate publication.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Gather INFORMATION to include.</a:t>
            </a:r>
            <a:br>
              <a:rPr lang="en-US" dirty="0" smtClean="0"/>
            </a:br>
            <a:r>
              <a:rPr lang="en-US" dirty="0" smtClean="0"/>
              <a:t>The depth of information will be determined by the target audience and the type of response expected.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5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the 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design should support the goal of the publication.</a:t>
            </a:r>
          </a:p>
          <a:p>
            <a:r>
              <a:rPr lang="en-US" dirty="0" smtClean="0"/>
              <a:t>The design must take into account the whole publication and be able to convey the message without confusion.</a:t>
            </a:r>
          </a:p>
          <a:p>
            <a:r>
              <a:rPr lang="en-US" dirty="0" smtClean="0"/>
              <a:t>Type, size, and style of the font should directly relate to the message.  Avoid using too many font types.</a:t>
            </a:r>
          </a:p>
          <a:p>
            <a:r>
              <a:rPr lang="en-US" dirty="0" smtClean="0"/>
              <a:t>Graphics, used correctly, add interest.  Avoid overuse.</a:t>
            </a:r>
          </a:p>
          <a:p>
            <a:r>
              <a:rPr lang="en-US" dirty="0" smtClean="0"/>
              <a:t>White space (negative space) is used between elements to rest the eye and make objects stand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the Publication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 important features using size, color, location, and rotation.</a:t>
            </a:r>
          </a:p>
          <a:p>
            <a:r>
              <a:rPr lang="en-US" dirty="0" smtClean="0"/>
              <a:t>Text can be emphasized by placing it in the heading or sidebar.</a:t>
            </a:r>
          </a:p>
          <a:p>
            <a:r>
              <a:rPr lang="en-US" dirty="0" smtClean="0"/>
              <a:t>Follow the Six Principles of Design (see separate PowerPoint for explanations):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		Proximity/Unity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Balance			Repetition/Consistency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Contrast 			White Space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05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Various Publications from a Template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49" y="2819400"/>
            <a:ext cx="7312451" cy="3505200"/>
          </a:xfrm>
        </p:spPr>
      </p:pic>
      <p:sp>
        <p:nvSpPr>
          <p:cNvPr id="5" name="TextBox 4"/>
          <p:cNvSpPr txBox="1"/>
          <p:nvPr/>
        </p:nvSpPr>
        <p:spPr>
          <a:xfrm>
            <a:off x="495300" y="232370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Publisher offers a wide selection of publication categories.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670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Various Publications from a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3985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Templates can be used as a starting point for a publication to save time, enhance creativity, and reduce costs.</a:t>
            </a:r>
          </a:p>
          <a:p>
            <a:pPr marL="0" indent="0">
              <a:buNone/>
            </a:pPr>
            <a:r>
              <a:rPr lang="en-US" dirty="0" smtClean="0"/>
              <a:t>Professionally created publications can be very expensive.</a:t>
            </a:r>
          </a:p>
          <a:p>
            <a:pPr marL="0" indent="0">
              <a:buNone/>
            </a:pPr>
            <a:r>
              <a:rPr lang="en-US" dirty="0" smtClean="0"/>
              <a:t>But you can create professional looking publications yourself by customizing the available templates.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8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Create Various Publications from a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884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When working </a:t>
            </a:r>
          </a:p>
          <a:p>
            <a:pPr marL="0" indent="0">
              <a:buNone/>
            </a:pPr>
            <a:r>
              <a:rPr lang="en-US" dirty="0" smtClean="0"/>
              <a:t>with multiple</a:t>
            </a:r>
          </a:p>
          <a:p>
            <a:pPr marL="0" indent="0">
              <a:buNone/>
            </a:pPr>
            <a:r>
              <a:rPr lang="en-US" dirty="0" smtClean="0"/>
              <a:t>page templates,</a:t>
            </a:r>
          </a:p>
          <a:p>
            <a:pPr marL="0" indent="0">
              <a:buNone/>
            </a:pPr>
            <a:r>
              <a:rPr lang="en-US" dirty="0" smtClean="0"/>
              <a:t>the page </a:t>
            </a:r>
          </a:p>
          <a:p>
            <a:pPr marL="0" indent="0">
              <a:buNone/>
            </a:pPr>
            <a:r>
              <a:rPr lang="en-US" dirty="0" smtClean="0"/>
              <a:t>navigation pane</a:t>
            </a:r>
          </a:p>
          <a:p>
            <a:pPr marL="0" indent="0">
              <a:buNone/>
            </a:pPr>
            <a:r>
              <a:rPr lang="en-US" dirty="0" smtClean="0"/>
              <a:t>may be used to</a:t>
            </a:r>
          </a:p>
          <a:p>
            <a:pPr marL="0" indent="0">
              <a:buNone/>
            </a:pPr>
            <a:r>
              <a:rPr lang="en-US" dirty="0" smtClean="0"/>
              <a:t>view the template </a:t>
            </a:r>
          </a:p>
          <a:p>
            <a:pPr marL="0" indent="0">
              <a:buNone/>
            </a:pPr>
            <a:r>
              <a:rPr lang="en-US" dirty="0" smtClean="0"/>
              <a:t>in its entirety.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44" y="2362200"/>
            <a:ext cx="5791199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576295">
            <a:off x="3429000" y="15240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Page Navigation Pane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86200" y="2057400"/>
            <a:ext cx="304800" cy="457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6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300</TotalTime>
  <Words>542</Words>
  <Application>Microsoft Office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Microsoft Publisher 2010 Lesson 2</vt:lpstr>
      <vt:lpstr>Learning Objectives:</vt:lpstr>
      <vt:lpstr>3 Phases of Creating a Publication</vt:lpstr>
      <vt:lpstr>Planning for a Publication</vt:lpstr>
      <vt:lpstr>Designing the Publication</vt:lpstr>
      <vt:lpstr>Designing the Publication</vt:lpstr>
      <vt:lpstr>Create Various Publications from a Template</vt:lpstr>
      <vt:lpstr>Create Various Publications from a Template</vt:lpstr>
      <vt:lpstr>Create Various Publications from a Template</vt:lpstr>
      <vt:lpstr>Create Various Publications from a Template</vt:lpstr>
      <vt:lpstr>Adding Building Blocks to a Publication</vt:lpstr>
      <vt:lpstr>Working With Objects</vt:lpstr>
      <vt:lpstr>Working With Objects</vt:lpstr>
      <vt:lpstr>Working With Objects</vt:lpstr>
      <vt:lpstr>Ready to Practice?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Publisher 2010 Lesson 2</dc:title>
  <dc:creator>LaFond</dc:creator>
  <cp:lastModifiedBy>student</cp:lastModifiedBy>
  <cp:revision>17</cp:revision>
  <dcterms:created xsi:type="dcterms:W3CDTF">2011-12-19T15:58:16Z</dcterms:created>
  <dcterms:modified xsi:type="dcterms:W3CDTF">2012-05-07T15:16:37Z</dcterms:modified>
</cp:coreProperties>
</file>